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61" r:id="rId3"/>
    <p:sldId id="272" r:id="rId4"/>
    <p:sldId id="267" r:id="rId5"/>
    <p:sldId id="273" r:id="rId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7" autoAdjust="0"/>
    <p:restoredTop sz="68551" autoAdjust="0"/>
  </p:normalViewPr>
  <p:slideViewPr>
    <p:cSldViewPr>
      <p:cViewPr>
        <p:scale>
          <a:sx n="66" d="100"/>
          <a:sy n="66" d="100"/>
        </p:scale>
        <p:origin x="-2088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-858" y="-3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222" y="3"/>
            <a:ext cx="3037634" cy="465445"/>
          </a:xfrm>
          <a:prstGeom prst="rect">
            <a:avLst/>
          </a:prstGeom>
        </p:spPr>
        <p:txBody>
          <a:bodyPr vert="horz" lIns="93149" tIns="46573" rIns="93149" bIns="4657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dirty="0" smtClean="0"/>
              <a:t>Tab 42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397"/>
            <a:ext cx="3037634" cy="465445"/>
          </a:xfrm>
          <a:prstGeom prst="rect">
            <a:avLst/>
          </a:prstGeom>
        </p:spPr>
        <p:txBody>
          <a:bodyPr vert="horz" lIns="93149" tIns="46573" rIns="93149" bIns="4657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"/>
          </p:nvPr>
        </p:nvSpPr>
        <p:spPr>
          <a:xfrm>
            <a:off x="3971222" y="8829397"/>
            <a:ext cx="3037634" cy="465445"/>
          </a:xfrm>
          <a:prstGeom prst="rect">
            <a:avLst/>
          </a:prstGeom>
        </p:spPr>
        <p:txBody>
          <a:bodyPr vert="horz" lIns="89596" tIns="44798" rIns="89596" bIns="44798" rtlCol="0" anchor="b"/>
          <a:lstStyle>
            <a:lvl1pPr algn="r">
              <a:defRPr sz="1200"/>
            </a:lvl1pPr>
          </a:lstStyle>
          <a:p>
            <a:pPr>
              <a:defRPr/>
            </a:pPr>
            <a:fld id="{23AC3DCD-E35E-45FE-B526-B49586804A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3" y="3"/>
            <a:ext cx="3037634" cy="465445"/>
          </a:xfrm>
          <a:prstGeom prst="rect">
            <a:avLst/>
          </a:prstGeom>
        </p:spPr>
        <p:txBody>
          <a:bodyPr vert="horz" lIns="89596" tIns="44798" rIns="89596" bIns="44798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96649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3037634" cy="465445"/>
          </a:xfrm>
          <a:prstGeom prst="rect">
            <a:avLst/>
          </a:prstGeom>
        </p:spPr>
        <p:txBody>
          <a:bodyPr vert="horz" lIns="89799" tIns="44897" rIns="89799" bIns="448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222" y="3"/>
            <a:ext cx="3037634" cy="465445"/>
          </a:xfrm>
          <a:prstGeom prst="rect">
            <a:avLst/>
          </a:prstGeom>
        </p:spPr>
        <p:txBody>
          <a:bodyPr vert="horz" lIns="89799" tIns="44897" rIns="89799" bIns="448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799" tIns="44897" rIns="89799" bIns="44897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9802" y="4415478"/>
            <a:ext cx="5610797" cy="4184317"/>
          </a:xfrm>
          <a:prstGeom prst="rect">
            <a:avLst/>
          </a:prstGeom>
        </p:spPr>
        <p:txBody>
          <a:bodyPr vert="horz" lIns="89799" tIns="44897" rIns="89799" bIns="44897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397"/>
            <a:ext cx="3037634" cy="465445"/>
          </a:xfrm>
          <a:prstGeom prst="rect">
            <a:avLst/>
          </a:prstGeom>
        </p:spPr>
        <p:txBody>
          <a:bodyPr vert="horz" lIns="89799" tIns="44897" rIns="89799" bIns="448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222" y="8829397"/>
            <a:ext cx="3037634" cy="465445"/>
          </a:xfrm>
          <a:prstGeom prst="rect">
            <a:avLst/>
          </a:prstGeom>
        </p:spPr>
        <p:txBody>
          <a:bodyPr vert="horz" lIns="89799" tIns="44897" rIns="89799" bIns="448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B1D092D-853E-4D2D-A1D7-AD81852E20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42859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6" name="Date Placeholder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75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1D092D-853E-4D2D-A1D7-AD81852E201E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89602" lvl="1" indent="-89602" defTabSz="896144">
              <a:lnSpc>
                <a:spcPct val="80000"/>
              </a:lnSpc>
              <a:buClrTx/>
              <a:buSzPct val="85000"/>
              <a:buFontTx/>
              <a:buChar char="•"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1D092D-853E-4D2D-A1D7-AD81852E201E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0085E-1696-47CB-89FF-E86B1C52DF6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537703" marR="0" lvl="1" indent="-175405" defTabSz="914400" latinLnBrk="0">
              <a:spcBef>
                <a:spcPts val="0"/>
              </a:spcBef>
              <a:buClrTx/>
              <a:buSzTx/>
              <a:buFont typeface="Wingdings" pitchFamily="2" charset="2"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B1D092D-853E-4D2D-A1D7-AD81852E201E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B1D092D-853E-4D2D-A1D7-AD81852E201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rgbClr val="1275BB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Calibri" pitchFamily="34" charset="0"/>
              </a:rPr>
              <a:t>Division of Budgets</a:t>
            </a:r>
          </a:p>
        </p:txBody>
      </p:sp>
      <p:pic>
        <p:nvPicPr>
          <p:cNvPr id="5" name="Picture 12" descr="CT_logo_CMYK.t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28600"/>
            <a:ext cx="2895600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37730"/>
            <a:ext cx="6781800" cy="731763"/>
          </a:xfrm>
          <a:solidFill>
            <a:srgbClr val="19A9A6"/>
          </a:solidFill>
        </p:spPr>
        <p:txBody>
          <a:bodyPr anchor="ctr">
            <a:normAutofit/>
          </a:bodyPr>
          <a:lstStyle>
            <a:lvl1pPr marL="0" indent="0" algn="r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2362200" y="3352800"/>
            <a:ext cx="6629400" cy="2209800"/>
          </a:xfr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40335"/>
            <a:ext cx="8153400" cy="990600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371600"/>
            <a:ext cx="8153400" cy="4876800"/>
          </a:xfrm>
        </p:spPr>
        <p:txBody>
          <a:bodyPr/>
          <a:lstStyle>
            <a:lvl1pPr>
              <a:buSzPct val="85000"/>
              <a:buFont typeface="Wingdings" pitchFamily="2" charset="2"/>
              <a:buChar char=""/>
              <a:defRPr/>
            </a:lvl1pPr>
            <a:lvl2pPr>
              <a:buFont typeface="Wingdings 2" pitchFamily="18" charset="2"/>
              <a:buChar char=""/>
              <a:defRPr/>
            </a:lvl2pPr>
            <a:lvl3pPr>
              <a:buClr>
                <a:srgbClr val="1275BB"/>
              </a:buClr>
              <a:buFont typeface="Wingdings" pitchFamily="2" charset="2"/>
              <a:buChar char=""/>
              <a:defRPr/>
            </a:lvl3pPr>
            <a:lvl4pPr>
              <a:buClr>
                <a:srgbClr val="19A9A6"/>
              </a:buClr>
              <a:buFont typeface="Wingdings" pitchFamily="2" charset="2"/>
              <a:buChar char=""/>
              <a:defRPr/>
            </a:lvl4pPr>
            <a:lvl5pPr>
              <a:buFont typeface="Wingdings" pitchFamily="2" charset="2"/>
              <a:buChar char="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629400" y="6324600"/>
            <a:ext cx="2133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443F54C-D147-4C03-A390-2403E046A1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D5A36B36-6543-4FCC-847D-A3E3A3A379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39688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09600" y="1371600"/>
            <a:ext cx="8153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361113"/>
            <a:ext cx="2667000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1275BB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066800"/>
            <a:ext cx="658813" cy="228600"/>
          </a:xfrm>
          <a:prstGeom prst="rect">
            <a:avLst/>
          </a:prstGeom>
          <a:solidFill>
            <a:srgbClr val="1275BB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35013" y="1066800"/>
            <a:ext cx="8408987" cy="228600"/>
          </a:xfrm>
          <a:prstGeom prst="rect">
            <a:avLst/>
          </a:prstGeom>
          <a:solidFill>
            <a:srgbClr val="19A9A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31" name="Picture 10" descr="CT_Horiz_w_DOT_CMYK.tiff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350" y="6356350"/>
            <a:ext cx="1752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209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FCAB38E-C3A4-409E-B6ED-B9A500F238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1275BB"/>
          </a:solidFill>
          <a:latin typeface="Tw Cen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1275BB"/>
          </a:solidFill>
          <a:latin typeface="Tw Cen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1275BB"/>
          </a:solidFill>
          <a:latin typeface="Tw Cen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1275BB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rgbClr val="1275BB"/>
        </a:buClr>
        <a:buSzPct val="85000"/>
        <a:buFont typeface="Wingdings" pitchFamily="2" charset="2"/>
        <a:buChar char=""/>
        <a:defRPr sz="29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rgbClr val="19A9A6"/>
        </a:buClr>
        <a:buSzPct val="70000"/>
        <a:buFont typeface="Wingdings 2" pitchFamily="18" charset="2"/>
        <a:buChar char=""/>
        <a:defRPr sz="26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rgbClr val="1275BB"/>
        </a:buClr>
        <a:buSzPct val="75000"/>
        <a:buFont typeface="Wingdings" pitchFamily="2" charset="2"/>
        <a:buChar char=""/>
        <a:defRPr sz="23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19A9A6"/>
        </a:buClr>
        <a:buSzPct val="75000"/>
        <a:buFont typeface="Wingdings" pitchFamily="2" charset="2"/>
        <a:buChar char="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1275BB"/>
        </a:buClr>
        <a:buSzPct val="65000"/>
        <a:buFont typeface="Wingdings" pitchFamily="2" charset="2"/>
        <a:buChar char="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ubtitle 2"/>
          <p:cNvSpPr>
            <a:spLocks noGrp="1"/>
          </p:cNvSpPr>
          <p:nvPr>
            <p:ph type="subTitle" idx="1"/>
          </p:nvPr>
        </p:nvSpPr>
        <p:spPr>
          <a:xfrm>
            <a:off x="2362200" y="6037263"/>
            <a:ext cx="6781800" cy="731837"/>
          </a:xfrm>
        </p:spPr>
        <p:txBody>
          <a:bodyPr/>
          <a:lstStyle/>
          <a:p>
            <a:pPr eaLnBrk="1" hangingPunct="1"/>
            <a:r>
              <a:rPr lang="en-US" dirty="0" smtClean="0"/>
              <a:t>December 5, 2012</a:t>
            </a:r>
          </a:p>
        </p:txBody>
      </p:sp>
      <p:sp>
        <p:nvSpPr>
          <p:cNvPr id="5123" name="Title 1"/>
          <p:cNvSpPr>
            <a:spLocks noGrp="1"/>
          </p:cNvSpPr>
          <p:nvPr>
            <p:ph type="title"/>
          </p:nvPr>
        </p:nvSpPr>
        <p:spPr>
          <a:xfrm>
            <a:off x="685800" y="2819400"/>
            <a:ext cx="7772400" cy="2209800"/>
          </a:xfrm>
        </p:spPr>
        <p:txBody>
          <a:bodyPr/>
          <a:lstStyle/>
          <a:p>
            <a:pPr eaLnBrk="1" hangingPunct="1"/>
            <a:r>
              <a:rPr lang="en-US" dirty="0" smtClean="0"/>
              <a:t>Budget and Allocation Capacity Update</a:t>
            </a:r>
            <a:br>
              <a:rPr lang="en-US" dirty="0" smtClean="0"/>
            </a:br>
            <a:r>
              <a:rPr lang="en-US" dirty="0" smtClean="0"/>
              <a:t>Presented to the </a:t>
            </a:r>
            <a:br>
              <a:rPr lang="en-US" dirty="0" smtClean="0"/>
            </a:br>
            <a:r>
              <a:rPr lang="en-US" dirty="0" smtClean="0"/>
              <a:t>California Transportation Commission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5124" name="TextBox 4"/>
          <p:cNvSpPr txBox="1">
            <a:spLocks noChangeArrowheads="1"/>
          </p:cNvSpPr>
          <p:nvPr/>
        </p:nvSpPr>
        <p:spPr bwMode="auto">
          <a:xfrm>
            <a:off x="7620000" y="228600"/>
            <a:ext cx="1295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w Cen MT" pitchFamily="34" charset="0"/>
              </a:rPr>
              <a:t>Tab 75</a:t>
            </a:r>
            <a:endParaRPr lang="en-US" dirty="0">
              <a:solidFill>
                <a:schemeClr val="bg1"/>
              </a:solidFill>
              <a:latin typeface="Tw Cen M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524000" y="914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612775" y="39688"/>
            <a:ext cx="8153400" cy="990600"/>
          </a:xfrm>
        </p:spPr>
        <p:txBody>
          <a:bodyPr/>
          <a:lstStyle/>
          <a:p>
            <a:pPr eaLnBrk="1" hangingPunct="1"/>
            <a:r>
              <a:rPr lang="en-US" b="1" dirty="0" smtClean="0"/>
              <a:t>2012-13 Capital Allocations vs. Capacity</a:t>
            </a:r>
          </a:p>
        </p:txBody>
      </p:sp>
      <p:sp>
        <p:nvSpPr>
          <p:cNvPr id="6147" name="TextBox 5"/>
          <p:cNvSpPr txBox="1">
            <a:spLocks noChangeArrowheads="1"/>
          </p:cNvSpPr>
          <p:nvPr/>
        </p:nvSpPr>
        <p:spPr bwMode="auto">
          <a:xfrm>
            <a:off x="914400" y="4191000"/>
            <a:ext cx="76200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19088" indent="-319088">
              <a:spcBef>
                <a:spcPts val="1200"/>
              </a:spcBef>
              <a:buClr>
                <a:srgbClr val="1275BB"/>
              </a:buClr>
              <a:buSzPct val="85000"/>
              <a:buFont typeface="Wingdings" pitchFamily="2" charset="2"/>
              <a:buChar char=""/>
            </a:pPr>
            <a:r>
              <a:rPr lang="en-US" sz="2000" dirty="0" smtClean="0">
                <a:latin typeface="Calibri" pitchFamily="34" charset="0"/>
              </a:rPr>
              <a:t>$1.5 billion allocated through October, including authorized changes, representing 29 percent of total capacity toward 264 projects.</a:t>
            </a:r>
          </a:p>
          <a:p>
            <a:pPr marL="319088" indent="-319088">
              <a:spcBef>
                <a:spcPts val="1200"/>
              </a:spcBef>
              <a:buClr>
                <a:srgbClr val="1275BB"/>
              </a:buClr>
              <a:buSzPct val="85000"/>
              <a:buFont typeface="Wingdings" pitchFamily="2" charset="2"/>
              <a:buChar char=""/>
            </a:pPr>
            <a:r>
              <a:rPr lang="en-US" sz="2000" dirty="0" smtClean="0">
                <a:latin typeface="Calibri" pitchFamily="34" charset="0"/>
              </a:rPr>
              <a:t>Total remaining capacity is $3.7 billion.</a:t>
            </a:r>
          </a:p>
          <a:p>
            <a:pPr marL="319088" indent="-319088">
              <a:spcBef>
                <a:spcPts val="1200"/>
              </a:spcBef>
              <a:buClr>
                <a:srgbClr val="1275BB"/>
              </a:buClr>
              <a:buSzPct val="85000"/>
              <a:buFont typeface="Wingdings" pitchFamily="2" charset="2"/>
              <a:buChar char=""/>
            </a:pPr>
            <a:r>
              <a:rPr lang="en-US" sz="2000" dirty="0" smtClean="0">
                <a:latin typeface="Calibri" pitchFamily="34" charset="0"/>
              </a:rPr>
              <a:t>$264 million of </a:t>
            </a:r>
            <a:r>
              <a:rPr lang="en-US" sz="2000" dirty="0">
                <a:latin typeface="Calibri" pitchFamily="34" charset="0"/>
              </a:rPr>
              <a:t>the </a:t>
            </a:r>
            <a:r>
              <a:rPr lang="en-US" sz="2000" dirty="0" smtClean="0">
                <a:latin typeface="Calibri" pitchFamily="34" charset="0"/>
              </a:rPr>
              <a:t>$585 million of </a:t>
            </a:r>
            <a:r>
              <a:rPr lang="en-US" sz="2000" dirty="0">
                <a:latin typeface="Calibri" pitchFamily="34" charset="0"/>
              </a:rPr>
              <a:t>the State Transportation Improvement Program (STIP) non-bond capacity has been allocated</a:t>
            </a:r>
            <a:r>
              <a:rPr lang="en-US" sz="2000" dirty="0" smtClean="0">
                <a:latin typeface="Calibri" pitchFamily="34" charset="0"/>
              </a:rPr>
              <a:t>.</a:t>
            </a:r>
          </a:p>
          <a:p>
            <a:pPr marL="319088" indent="-319088">
              <a:spcBef>
                <a:spcPts val="1200"/>
              </a:spcBef>
              <a:buClr>
                <a:srgbClr val="1275BB"/>
              </a:buClr>
              <a:buSzPct val="85000"/>
              <a:buFont typeface="Wingdings" pitchFamily="2" charset="2"/>
              <a:buChar char=""/>
            </a:pPr>
            <a:endParaRPr lang="en-US" sz="2000" b="1" dirty="0">
              <a:latin typeface="Calibri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447800"/>
            <a:ext cx="72390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Highway Account Loan Repayment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153400" cy="3733800"/>
          </a:xfrm>
        </p:spPr>
        <p:txBody>
          <a:bodyPr/>
          <a:lstStyle/>
          <a:p>
            <a:r>
              <a:rPr lang="en-US" sz="2600" dirty="0" smtClean="0"/>
              <a:t>In June 2011, the General Fund (GF) loaned the State Highway Account $404 million to aide in the solvency of the fund.</a:t>
            </a:r>
          </a:p>
          <a:p>
            <a:endParaRPr lang="en-US" sz="2600" dirty="0" smtClean="0"/>
          </a:p>
          <a:p>
            <a:r>
              <a:rPr lang="en-US" sz="2600" dirty="0" smtClean="0"/>
              <a:t>As of November 2012, $204 million has been repaid to the GF.</a:t>
            </a:r>
          </a:p>
          <a:p>
            <a:endParaRPr lang="en-US" sz="2600" dirty="0" smtClean="0"/>
          </a:p>
          <a:p>
            <a:r>
              <a:rPr lang="en-US" sz="2600" dirty="0" smtClean="0"/>
              <a:t>Repayment of the remaining $200 million is scheduled for April 2013.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State Highway Account Backfill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19088" lvl="1" indent="-319088">
              <a:spcBef>
                <a:spcPts val="1800"/>
              </a:spcBef>
              <a:buClr>
                <a:srgbClr val="1275BB"/>
              </a:buClr>
              <a:buSzPct val="85000"/>
              <a:buFont typeface="Wingdings" pitchFamily="2" charset="2"/>
              <a:buChar char=""/>
            </a:pPr>
            <a:r>
              <a:rPr lang="en-US" sz="2400" b="1" dirty="0" smtClean="0"/>
              <a:t>SHA Weight Fee Swap Status</a:t>
            </a:r>
          </a:p>
          <a:p>
            <a:pPr lvl="1"/>
            <a:r>
              <a:rPr lang="en-US" sz="2000" dirty="0" smtClean="0"/>
              <a:t>State Controller’s Office (SCO) and Department of Finance agreed the actual amount owed $110 million for FY 2011-12.</a:t>
            </a:r>
          </a:p>
          <a:p>
            <a:pPr lvl="1"/>
            <a:r>
              <a:rPr lang="en-US" sz="2000" dirty="0" smtClean="0"/>
              <a:t>An error was made on the repayment amount to SHA .</a:t>
            </a:r>
          </a:p>
          <a:p>
            <a:pPr lvl="1"/>
            <a:r>
              <a:rPr lang="en-US" sz="2000" dirty="0" smtClean="0"/>
              <a:t>Locals repaid the SHA $54 million in October 2012.</a:t>
            </a:r>
          </a:p>
          <a:p>
            <a:pPr lvl="1"/>
            <a:r>
              <a:rPr lang="en-US" sz="2000" dirty="0" smtClean="0"/>
              <a:t>To date the current balance owed to the SHA is $96 million.</a:t>
            </a:r>
          </a:p>
          <a:p>
            <a:pPr lvl="2"/>
            <a:r>
              <a:rPr lang="en-US" sz="1700" dirty="0" smtClean="0"/>
              <a:t>FY 2011-12 outstanding amount owed is $56 million</a:t>
            </a:r>
          </a:p>
          <a:p>
            <a:pPr lvl="2"/>
            <a:r>
              <a:rPr lang="en-US" sz="1700" dirty="0" smtClean="0"/>
              <a:t>FY 2012-13 to date outstanding amount owed is $40 million*</a:t>
            </a:r>
          </a:p>
          <a:p>
            <a:pPr lvl="2">
              <a:buNone/>
            </a:pPr>
            <a:r>
              <a:rPr lang="en-US" sz="1700" dirty="0" smtClean="0"/>
              <a:t>*Estimated amount</a:t>
            </a:r>
            <a:endParaRPr lang="en-US" sz="2000" dirty="0" smtClean="0"/>
          </a:p>
          <a:p>
            <a:pPr lvl="1"/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January 2013</a:t>
            </a:r>
          </a:p>
          <a:p>
            <a:pPr lvl="1"/>
            <a:r>
              <a:rPr lang="en-US" dirty="0" smtClean="0"/>
              <a:t>8</a:t>
            </a:r>
            <a:r>
              <a:rPr lang="en-US" baseline="30000" dirty="0" smtClean="0"/>
              <a:t>th</a:t>
            </a:r>
            <a:r>
              <a:rPr lang="en-US" dirty="0" smtClean="0"/>
              <a:t>: 2014 State Transportation Improvement Program Fund Estimate Overview</a:t>
            </a:r>
          </a:p>
          <a:p>
            <a:pPr lvl="1"/>
            <a:r>
              <a:rPr lang="en-US" dirty="0" smtClean="0"/>
              <a:t>10</a:t>
            </a:r>
            <a:r>
              <a:rPr lang="en-US" baseline="30000" dirty="0" smtClean="0"/>
              <a:t>th</a:t>
            </a:r>
            <a:r>
              <a:rPr lang="en-US" dirty="0" smtClean="0"/>
              <a:t>: Release of the Proposed Governor’s Budget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March 2013</a:t>
            </a:r>
          </a:p>
          <a:p>
            <a:pPr lvl="1"/>
            <a:r>
              <a:rPr lang="en-US" dirty="0" smtClean="0"/>
              <a:t>27</a:t>
            </a:r>
            <a:r>
              <a:rPr lang="en-US" baseline="30000" dirty="0" smtClean="0"/>
              <a:t>th:</a:t>
            </a:r>
            <a:r>
              <a:rPr lang="en-US" dirty="0" smtClean="0"/>
              <a:t> Continuing Resolution expires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T whi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41507</TotalTime>
  <Words>256</Words>
  <Application>Microsoft Office PowerPoint</Application>
  <PresentationFormat>On-screen Show (4:3)</PresentationFormat>
  <Paragraphs>35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CT white</vt:lpstr>
      <vt:lpstr>Budget and Allocation Capacity Update Presented to the  California Transportation Commission </vt:lpstr>
      <vt:lpstr>2012-13 Capital Allocations vs. Capacity</vt:lpstr>
      <vt:lpstr>State Highway Account Loan Repayment</vt:lpstr>
      <vt:lpstr>State Highway Account Backfill</vt:lpstr>
      <vt:lpstr>Upcoming Events</vt:lpstr>
    </vt:vector>
  </TitlesOfParts>
  <Company>California Department of Transportation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Steven Keck</dc:creator>
  <cp:lastModifiedBy>ecaroline</cp:lastModifiedBy>
  <cp:revision>3694</cp:revision>
  <dcterms:created xsi:type="dcterms:W3CDTF">2011-06-14T18:22:23Z</dcterms:created>
  <dcterms:modified xsi:type="dcterms:W3CDTF">2012-12-05T21:42:45Z</dcterms:modified>
</cp:coreProperties>
</file>